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9" r:id="rId3"/>
    <p:sldId id="261" r:id="rId4"/>
    <p:sldId id="264" r:id="rId5"/>
    <p:sldId id="268" r:id="rId6"/>
    <p:sldId id="273" r:id="rId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4BD23E-6766-4829-89C1-2D62D1A4FEC9}" type="datetimeFigureOut">
              <a:rPr lang="it-IT" smtClean="0"/>
              <a:t>29/10/2025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29398-355E-497C-9989-A758095D6A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7545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8BE0E9-73FE-40F0-991C-EB16EDA99A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B7E8273-B3D2-4E68-AA62-573E26C146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6311DE3-F113-4840-B267-5AF7F4484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7871-85F1-49C4-9939-E75D085B4633}" type="datetime1">
              <a:rPr lang="it-IT" smtClean="0"/>
              <a:t>29/10/2025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4EAB24C-C970-45D2-BB45-4F2570669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60CC2E2-6B14-49F2-864F-F25F2B0F8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C48C-1718-4E31-9433-D1C5AF25BB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9432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1A4D37-BA74-43C8-8A46-CD152CBB8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16B7EC4-46CE-4B79-92F1-BB1002A98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20A37DF-594D-4322-9F4E-117B2EC05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DA49A-3CE0-4891-B743-1FE3BA3F5E17}" type="datetime1">
              <a:rPr lang="it-IT" smtClean="0"/>
              <a:t>29/10/2025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D541EAD-8AB4-43A3-A315-41035EABA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27EF634-6BD6-4597-917C-34351C67A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C48C-1718-4E31-9433-D1C5AF25BB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2720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332DEE-8446-44D5-9A14-5B7A2C0EC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89F2CB1-6458-4645-B387-B2CC74AC6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CC3A77B-CB70-4F56-A7E9-2DB93266A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DCDE-6785-44D3-BE0C-A591060C4A97}" type="datetime1">
              <a:rPr lang="it-IT" smtClean="0"/>
              <a:t>29/10/2025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5E0AEB4-B3B6-466F-BCB4-D834C441A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A457D2-3B5E-471C-A748-364E1EC00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C48C-1718-4E31-9433-D1C5AF25BB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4479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6549B9-EE35-4ADA-BA5E-428759DDA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74E03F-4F88-44CF-82E6-BCA7BADA0A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D24BDF9-9C4C-4BB7-A75D-4C05E5C9EB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B128429-E494-42BF-8B24-C5D6122E4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5872-D7DD-4E89-BF53-6FDD5ECF46B3}" type="datetime1">
              <a:rPr lang="it-IT" smtClean="0"/>
              <a:t>29/10/2025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D6C50F0-0BA6-48D5-BD64-62711C821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E718217-34F6-4196-ADD0-96BD94261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C48C-1718-4E31-9433-D1C5AF25BB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5074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DC6876-559D-4EEC-A89A-300B175B1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DBAA468-90AD-4D1B-A187-1C2C9F380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6E3405B-CB52-4746-BB9C-7DB36F1F32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62D62B6-4104-433D-985E-AC4ABB63AD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B5808A8-C9E9-42D8-B797-37A93E938A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433B892-886B-4131-8023-D545A5BF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52B80-918D-4CB0-97F2-9C0D3EF0A5C7}" type="datetime1">
              <a:rPr lang="it-IT" smtClean="0"/>
              <a:t>29/10/2025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C76AE28-19C8-4A09-9628-296163633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8A790DA-5101-4A1C-AD07-1893C158E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C48C-1718-4E31-9433-D1C5AF25BB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1473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1B50BC-EF09-4A7B-9298-321395807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3C9961C-D309-4626-8081-802CB0238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F404-982C-4E6E-B4E7-5495BF10A051}" type="datetime1">
              <a:rPr lang="it-IT" smtClean="0"/>
              <a:t>29/10/2025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CC2BB70-075F-4544-8435-D1BFF7F82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319AEE-ED53-4DDD-9A62-8C72633D8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C48C-1718-4E31-9433-D1C5AF25BB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5148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931ADCD-F5E0-47B1-8E92-DED0AEA29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69B3-F8A4-426A-BA55-B0E4C7224A56}" type="datetime1">
              <a:rPr lang="it-IT" smtClean="0"/>
              <a:t>29/10/2025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AC21F71-20B0-474E-86DD-C0C45388F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48F14AE-666E-444F-BDEF-66D319F5B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C48C-1718-4E31-9433-D1C5AF25BB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3283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026CA04-8753-40B2-946C-49BBAA3DB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50564FA-336F-454E-BA7B-C015BDDEA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169A48C-AFD1-4DEC-A17D-2409AD1233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EAD17F4-212E-48E3-91CA-D9D0DE505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7B959-7FA5-4C3D-90BC-AD0ABE45111A}" type="datetime1">
              <a:rPr lang="it-IT" smtClean="0"/>
              <a:t>29/10/2025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0F9CFA9-66DB-44A9-B599-F5CD0C557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CA988EA-F06B-4D7D-B8E4-512D44D0F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C48C-1718-4E31-9433-D1C5AF25BB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4473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5F0FE6-9487-4E70-AB6C-316B4CB26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72758FD-9C29-4E7E-B110-D370C8D787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BEE3611-CCCD-4D1E-9AC2-4BA022FF9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C690BDF-4505-4DF7-8648-55FAAD720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0146-4929-4885-A257-12FDAD6A5458}" type="datetime1">
              <a:rPr lang="it-IT" smtClean="0"/>
              <a:t>29/10/2025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2BF6AEB-7D42-4786-9DC4-2D95B910A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5F88556-58BE-4E06-B551-122FC4AEE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C48C-1718-4E31-9433-D1C5AF25BB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3228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D94D91-B823-4D22-91C9-B2C6B8006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6135F3C-AC5C-407B-AA15-62C43A7B00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1FAF6F0-DD2E-47F8-9457-36D27577E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889DA-3ADA-4A92-B862-EE589D33F6CA}" type="datetime1">
              <a:rPr lang="it-IT" smtClean="0"/>
              <a:t>29/10/2025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C112BAB-994E-448E-8C89-5029F5A5B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E4C0825-2B5F-46E8-86A1-5F6E75A4F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C48C-1718-4E31-9433-D1C5AF25BB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059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03966A9-5DA0-48C0-B0FF-AB11B2EE5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2F244A3-EE4B-4EF5-AD74-D333ECD01C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B8CDD81-638B-4F01-B87A-B43CC18E7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8EB61-DB32-4706-9C55-CBB430B3CA14}" type="datetime1">
              <a:rPr lang="it-IT" smtClean="0"/>
              <a:t>29/10/2025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E56AF79-B2EC-4E99-9832-9F9C51EB5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CE0CC32-BD6D-4FC2-B4AC-59D95F9C4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C48C-1718-4E31-9433-D1C5AF25BB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5977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F6D98CC1-8335-4A9B-B8CA-22C295D02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CDD5EC4-0507-429D-BD15-0225679FF0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94169E-3612-4C26-B8DB-BEF989384B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AC1BA-C6C5-4B8D-AF09-C9B3C70068B9}" type="datetime1">
              <a:rPr lang="it-IT" smtClean="0"/>
              <a:t>29/10/2025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0BCA50B-2D27-4009-8697-1298DB15F8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051BF2A-CB06-47C0-97E4-5474F1D2A3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9C48C-1718-4E31-9433-D1C5AF25BB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061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4A4BA74-09F8-46CA-889D-7305E3F62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3878"/>
            <a:ext cx="12192000" cy="6891877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CD77F8A0-8E73-47D0-9214-95BD362320D8}"/>
              </a:ext>
            </a:extLst>
          </p:cNvPr>
          <p:cNvSpPr/>
          <p:nvPr/>
        </p:nvSpPr>
        <p:spPr>
          <a:xfrm>
            <a:off x="1549400" y="1642533"/>
            <a:ext cx="907626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200" spc="-15" dirty="0">
                <a:solidFill>
                  <a:schemeClr val="bg1"/>
                </a:solidFill>
                <a:latin typeface="Roboto"/>
                <a:cs typeface="Roboto"/>
              </a:rPr>
              <a:t>PERCORSI</a:t>
            </a:r>
            <a:r>
              <a:rPr lang="it-IT" sz="3200" spc="10" dirty="0">
                <a:solidFill>
                  <a:schemeClr val="bg1"/>
                </a:solidFill>
                <a:latin typeface="Roboto"/>
                <a:cs typeface="Roboto"/>
              </a:rPr>
              <a:t> UNIVERSITARI E ACCADEMICI </a:t>
            </a:r>
            <a:r>
              <a:rPr lang="it-IT" sz="3200" spc="-50" dirty="0">
                <a:solidFill>
                  <a:schemeClr val="bg1"/>
                </a:solidFill>
                <a:latin typeface="Roboto"/>
                <a:cs typeface="Roboto"/>
              </a:rPr>
              <a:t>DI</a:t>
            </a:r>
            <a:r>
              <a:rPr lang="it-IT" sz="3200" spc="5" dirty="0">
                <a:solidFill>
                  <a:schemeClr val="bg1"/>
                </a:solidFill>
                <a:latin typeface="Roboto"/>
                <a:cs typeface="Roboto"/>
              </a:rPr>
              <a:t> FORMAZIONE</a:t>
            </a:r>
            <a:r>
              <a:rPr lang="it-IT" sz="3200" spc="40" dirty="0">
                <a:solidFill>
                  <a:schemeClr val="bg1"/>
                </a:solidFill>
                <a:latin typeface="Roboto"/>
                <a:cs typeface="Roboto"/>
              </a:rPr>
              <a:t> </a:t>
            </a:r>
            <a:r>
              <a:rPr lang="it-IT" sz="3200" spc="-10" dirty="0">
                <a:solidFill>
                  <a:schemeClr val="bg1"/>
                </a:solidFill>
                <a:latin typeface="Roboto"/>
                <a:cs typeface="Roboto"/>
              </a:rPr>
              <a:t>INIZIALE</a:t>
            </a:r>
            <a:r>
              <a:rPr lang="it-IT" sz="3200" spc="30" dirty="0">
                <a:solidFill>
                  <a:schemeClr val="bg1"/>
                </a:solidFill>
                <a:latin typeface="Roboto"/>
                <a:cs typeface="Roboto"/>
              </a:rPr>
              <a:t> </a:t>
            </a:r>
            <a:r>
              <a:rPr lang="it-IT" sz="3200" spc="-15" dirty="0">
                <a:solidFill>
                  <a:schemeClr val="bg1"/>
                </a:solidFill>
                <a:latin typeface="Roboto"/>
                <a:cs typeface="Roboto"/>
              </a:rPr>
              <a:t>DEI</a:t>
            </a:r>
            <a:r>
              <a:rPr lang="it-IT" sz="3200" spc="15" dirty="0">
                <a:solidFill>
                  <a:schemeClr val="bg1"/>
                </a:solidFill>
                <a:latin typeface="Roboto"/>
                <a:cs typeface="Roboto"/>
              </a:rPr>
              <a:t> </a:t>
            </a:r>
            <a:r>
              <a:rPr lang="it-IT" sz="3200" spc="135" dirty="0">
                <a:solidFill>
                  <a:schemeClr val="bg1"/>
                </a:solidFill>
                <a:latin typeface="Roboto"/>
                <a:cs typeface="Roboto"/>
              </a:rPr>
              <a:t>DOCENTI</a:t>
            </a:r>
            <a:r>
              <a:rPr lang="it-IT" sz="3200" spc="25" dirty="0">
                <a:solidFill>
                  <a:schemeClr val="bg1"/>
                </a:solidFill>
                <a:latin typeface="Roboto"/>
                <a:cs typeface="Roboto"/>
              </a:rPr>
              <a:t> DI POSTO COMUNE </a:t>
            </a:r>
            <a:r>
              <a:rPr lang="it-IT" sz="3200" spc="-15" dirty="0">
                <a:solidFill>
                  <a:schemeClr val="bg1"/>
                </a:solidFill>
                <a:latin typeface="Roboto"/>
                <a:cs typeface="Roboto"/>
              </a:rPr>
              <a:t>DELLE</a:t>
            </a:r>
            <a:r>
              <a:rPr lang="it-IT" sz="3200" spc="25" dirty="0">
                <a:solidFill>
                  <a:schemeClr val="bg1"/>
                </a:solidFill>
                <a:latin typeface="Roboto"/>
                <a:cs typeface="Roboto"/>
              </a:rPr>
              <a:t> </a:t>
            </a:r>
            <a:r>
              <a:rPr lang="it-IT" sz="3200" spc="-15" dirty="0">
                <a:solidFill>
                  <a:schemeClr val="bg1"/>
                </a:solidFill>
                <a:latin typeface="Roboto"/>
                <a:cs typeface="Roboto"/>
              </a:rPr>
              <a:t>SCUOLE </a:t>
            </a:r>
            <a:r>
              <a:rPr lang="it-IT" sz="3200" spc="-680" dirty="0">
                <a:solidFill>
                  <a:schemeClr val="bg1"/>
                </a:solidFill>
                <a:latin typeface="Roboto"/>
                <a:cs typeface="Roboto"/>
              </a:rPr>
              <a:t> </a:t>
            </a:r>
            <a:r>
              <a:rPr lang="it-IT" sz="3200" dirty="0">
                <a:solidFill>
                  <a:schemeClr val="bg1"/>
                </a:solidFill>
                <a:latin typeface="Roboto"/>
                <a:cs typeface="Roboto"/>
              </a:rPr>
              <a:t>SECONDARIE</a:t>
            </a:r>
            <a:r>
              <a:rPr lang="it-IT" sz="3200" spc="35" dirty="0">
                <a:solidFill>
                  <a:schemeClr val="bg1"/>
                </a:solidFill>
                <a:latin typeface="Roboto"/>
                <a:cs typeface="Roboto"/>
              </a:rPr>
              <a:t> </a:t>
            </a:r>
            <a:r>
              <a:rPr lang="it-IT" sz="3200" spc="-50" dirty="0">
                <a:solidFill>
                  <a:schemeClr val="bg1"/>
                </a:solidFill>
                <a:latin typeface="Roboto"/>
                <a:cs typeface="Roboto"/>
              </a:rPr>
              <a:t>DI</a:t>
            </a:r>
            <a:r>
              <a:rPr lang="it-IT" sz="3200" spc="10" dirty="0">
                <a:solidFill>
                  <a:schemeClr val="bg1"/>
                </a:solidFill>
                <a:latin typeface="Roboto"/>
                <a:cs typeface="Roboto"/>
              </a:rPr>
              <a:t> </a:t>
            </a:r>
            <a:r>
              <a:rPr lang="it-IT" sz="3200" spc="-20" dirty="0">
                <a:solidFill>
                  <a:schemeClr val="bg1"/>
                </a:solidFill>
                <a:latin typeface="Roboto"/>
                <a:cs typeface="Roboto"/>
              </a:rPr>
              <a:t>PRIMO</a:t>
            </a:r>
            <a:r>
              <a:rPr lang="it-IT" sz="3200" spc="15" dirty="0">
                <a:solidFill>
                  <a:schemeClr val="bg1"/>
                </a:solidFill>
                <a:latin typeface="Roboto"/>
                <a:cs typeface="Roboto"/>
              </a:rPr>
              <a:t> </a:t>
            </a:r>
            <a:r>
              <a:rPr lang="it-IT" sz="3200" spc="40" dirty="0">
                <a:solidFill>
                  <a:schemeClr val="bg1"/>
                </a:solidFill>
                <a:latin typeface="Roboto"/>
                <a:cs typeface="Roboto"/>
              </a:rPr>
              <a:t>E</a:t>
            </a:r>
            <a:r>
              <a:rPr lang="it-IT" sz="3200" spc="10" dirty="0">
                <a:solidFill>
                  <a:schemeClr val="bg1"/>
                </a:solidFill>
                <a:latin typeface="Roboto"/>
                <a:cs typeface="Roboto"/>
              </a:rPr>
              <a:t> </a:t>
            </a:r>
            <a:r>
              <a:rPr lang="it-IT" sz="3200" dirty="0">
                <a:solidFill>
                  <a:schemeClr val="bg1"/>
                </a:solidFill>
                <a:latin typeface="Roboto"/>
                <a:cs typeface="Roboto"/>
              </a:rPr>
              <a:t>SECONDO</a:t>
            </a:r>
            <a:r>
              <a:rPr lang="it-IT" sz="3200" spc="40" dirty="0">
                <a:solidFill>
                  <a:schemeClr val="bg1"/>
                </a:solidFill>
                <a:latin typeface="Roboto"/>
                <a:cs typeface="Roboto"/>
              </a:rPr>
              <a:t> </a:t>
            </a:r>
            <a:r>
              <a:rPr lang="it-IT" sz="3200" spc="-10" dirty="0">
                <a:solidFill>
                  <a:schemeClr val="bg1"/>
                </a:solidFill>
                <a:latin typeface="Roboto"/>
                <a:cs typeface="Roboto"/>
              </a:rPr>
              <a:t>GRADO</a:t>
            </a:r>
            <a:r>
              <a:rPr lang="it-IT" sz="3200" spc="15" dirty="0">
                <a:solidFill>
                  <a:schemeClr val="bg1"/>
                </a:solidFill>
                <a:latin typeface="Roboto"/>
                <a:cs typeface="Roboto"/>
              </a:rPr>
              <a:t> </a:t>
            </a:r>
            <a:r>
              <a:rPr lang="it-IT" sz="3200" spc="5" dirty="0">
                <a:solidFill>
                  <a:schemeClr val="bg1"/>
                </a:solidFill>
                <a:latin typeface="Roboto"/>
                <a:cs typeface="Roboto"/>
              </a:rPr>
              <a:t>ALLA</a:t>
            </a:r>
            <a:r>
              <a:rPr lang="it-IT" sz="3200" spc="15" dirty="0">
                <a:solidFill>
                  <a:schemeClr val="bg1"/>
                </a:solidFill>
                <a:latin typeface="Roboto"/>
                <a:cs typeface="Roboto"/>
              </a:rPr>
              <a:t> </a:t>
            </a:r>
            <a:r>
              <a:rPr lang="it-IT" sz="3200" spc="-10" dirty="0">
                <a:solidFill>
                  <a:schemeClr val="bg1"/>
                </a:solidFill>
                <a:latin typeface="Roboto"/>
                <a:cs typeface="Roboto"/>
              </a:rPr>
              <a:t>LUCE</a:t>
            </a:r>
            <a:r>
              <a:rPr lang="it-IT" sz="3200" spc="30" dirty="0">
                <a:solidFill>
                  <a:schemeClr val="bg1"/>
                </a:solidFill>
                <a:latin typeface="Roboto"/>
                <a:cs typeface="Roboto"/>
              </a:rPr>
              <a:t> </a:t>
            </a:r>
            <a:r>
              <a:rPr lang="it-IT" sz="3200" spc="-25" dirty="0">
                <a:solidFill>
                  <a:schemeClr val="bg1"/>
                </a:solidFill>
                <a:latin typeface="Roboto"/>
                <a:cs typeface="Roboto"/>
              </a:rPr>
              <a:t>DEL</a:t>
            </a:r>
            <a:r>
              <a:rPr lang="it-IT" sz="3200" spc="20" dirty="0">
                <a:solidFill>
                  <a:schemeClr val="bg1"/>
                </a:solidFill>
                <a:latin typeface="Roboto"/>
                <a:cs typeface="Roboto"/>
              </a:rPr>
              <a:t> </a:t>
            </a:r>
            <a:r>
              <a:rPr lang="it-IT" sz="3200" spc="-10" dirty="0">
                <a:solidFill>
                  <a:schemeClr val="bg1"/>
                </a:solidFill>
                <a:latin typeface="Roboto"/>
                <a:cs typeface="Roboto"/>
              </a:rPr>
              <a:t>DPCM</a:t>
            </a:r>
            <a:r>
              <a:rPr lang="it-IT" sz="3200" spc="15" dirty="0">
                <a:solidFill>
                  <a:schemeClr val="bg1"/>
                </a:solidFill>
                <a:latin typeface="Roboto"/>
                <a:cs typeface="Roboto"/>
              </a:rPr>
              <a:t> </a:t>
            </a:r>
            <a:r>
              <a:rPr lang="it-IT" sz="3200" spc="-5" dirty="0">
                <a:solidFill>
                  <a:schemeClr val="bg1"/>
                </a:solidFill>
                <a:latin typeface="Roboto"/>
                <a:cs typeface="Roboto"/>
              </a:rPr>
              <a:t>4 </a:t>
            </a:r>
            <a:r>
              <a:rPr lang="it-IT" sz="3200" dirty="0">
                <a:solidFill>
                  <a:schemeClr val="bg1"/>
                </a:solidFill>
                <a:latin typeface="Roboto"/>
                <a:cs typeface="Roboto"/>
              </a:rPr>
              <a:t> </a:t>
            </a:r>
            <a:r>
              <a:rPr lang="it-IT" sz="3200" spc="165" dirty="0">
                <a:solidFill>
                  <a:schemeClr val="bg1"/>
                </a:solidFill>
                <a:latin typeface="Roboto"/>
                <a:cs typeface="Roboto"/>
              </a:rPr>
              <a:t>AGOSTO</a:t>
            </a:r>
            <a:r>
              <a:rPr lang="it-IT" sz="3200" spc="20" dirty="0">
                <a:solidFill>
                  <a:schemeClr val="bg1"/>
                </a:solidFill>
                <a:latin typeface="Roboto"/>
                <a:cs typeface="Roboto"/>
              </a:rPr>
              <a:t> </a:t>
            </a:r>
            <a:r>
              <a:rPr lang="it-IT" sz="3200" spc="-5" dirty="0">
                <a:solidFill>
                  <a:schemeClr val="bg1"/>
                </a:solidFill>
                <a:latin typeface="Roboto"/>
                <a:cs typeface="Roboto"/>
              </a:rPr>
              <a:t>2023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D9A216B-9F6F-4CDD-83E8-E0641A255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C48C-1718-4E31-9433-D1C5AF25BB8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7044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A592421D-1625-4A23-B455-FD40A389B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4E7EDA6-8165-4090-BAC7-B12645BE9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C48C-1718-4E31-9433-D1C5AF25BB86}" type="slidenum">
              <a:rPr lang="it-IT" smtClean="0"/>
              <a:t>2</a:t>
            </a:fld>
            <a:endParaRPr lang="it-IT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5FD2585E-5CF3-4012-9097-36B604913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2933" y="2874271"/>
            <a:ext cx="5046133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I percorsi abilitanti</a:t>
            </a:r>
          </a:p>
        </p:txBody>
      </p:sp>
    </p:spTree>
    <p:extLst>
      <p:ext uri="{BB962C8B-B14F-4D97-AF65-F5344CB8AC3E}">
        <p14:creationId xmlns:p14="http://schemas.microsoft.com/office/powerpoint/2010/main" val="2211430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01A4B3-0789-469F-9028-606ECAE19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600" dirty="0"/>
              <a:t>Piano di studi percorso 60 CFU (</a:t>
            </a:r>
            <a:r>
              <a:rPr lang="it-IT" sz="3600" dirty="0" err="1"/>
              <a:t>all</a:t>
            </a:r>
            <a:r>
              <a:rPr lang="it-IT" sz="3600" dirty="0"/>
              <a:t>. 1 DPCM 4/8/23)</a:t>
            </a:r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CAF5A73D-0326-4820-8E9C-EA82DF26C7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9999892"/>
              </p:ext>
            </p:extLst>
          </p:nvPr>
        </p:nvGraphicFramePr>
        <p:xfrm>
          <a:off x="727785" y="1567543"/>
          <a:ext cx="11000795" cy="4442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1945">
                  <a:extLst>
                    <a:ext uri="{9D8B030D-6E8A-4147-A177-3AD203B41FA5}">
                      <a16:colId xmlns:a16="http://schemas.microsoft.com/office/drawing/2014/main" val="1696997041"/>
                    </a:ext>
                  </a:extLst>
                </a:gridCol>
                <a:gridCol w="3153747">
                  <a:extLst>
                    <a:ext uri="{9D8B030D-6E8A-4147-A177-3AD203B41FA5}">
                      <a16:colId xmlns:a16="http://schemas.microsoft.com/office/drawing/2014/main" val="877318312"/>
                    </a:ext>
                  </a:extLst>
                </a:gridCol>
                <a:gridCol w="802433">
                  <a:extLst>
                    <a:ext uri="{9D8B030D-6E8A-4147-A177-3AD203B41FA5}">
                      <a16:colId xmlns:a16="http://schemas.microsoft.com/office/drawing/2014/main" val="2704218068"/>
                    </a:ext>
                  </a:extLst>
                </a:gridCol>
                <a:gridCol w="4562670">
                  <a:extLst>
                    <a:ext uri="{9D8B030D-6E8A-4147-A177-3AD203B41FA5}">
                      <a16:colId xmlns:a16="http://schemas.microsoft.com/office/drawing/2014/main" val="3322209029"/>
                    </a:ext>
                  </a:extLst>
                </a:gridCol>
              </a:tblGrid>
              <a:tr h="393489">
                <a:tc gridSpan="4">
                  <a:txBody>
                    <a:bodyPr/>
                    <a:lstStyle/>
                    <a:p>
                      <a:pPr algn="ctr"/>
                      <a:r>
                        <a:rPr lang="it-IT" dirty="0"/>
                        <a:t>60 cfu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82016"/>
                  </a:ext>
                </a:extLst>
              </a:tr>
              <a:tr h="393489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Ambiti disciplinari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CFU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SSD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8064213"/>
                  </a:ext>
                </a:extLst>
              </a:tr>
              <a:tr h="393489">
                <a:tc rowSpan="6">
                  <a:txBody>
                    <a:bodyPr/>
                    <a:lstStyle/>
                    <a:p>
                      <a:endParaRPr lang="it-IT" dirty="0"/>
                    </a:p>
                    <a:p>
                      <a:endParaRPr lang="it-IT" dirty="0"/>
                    </a:p>
                    <a:p>
                      <a:endParaRPr lang="it-IT" dirty="0"/>
                    </a:p>
                    <a:p>
                      <a:r>
                        <a:rPr lang="it-IT" dirty="0"/>
                        <a:t>AMBITI COMUNI A TUTTE LE CLASSI DI CONCORSO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200" b="0" dirty="0">
                          <a:latin typeface="Calibri"/>
                          <a:cs typeface="Calibri"/>
                        </a:rPr>
                        <a:t>Discipline</a:t>
                      </a:r>
                      <a:r>
                        <a:rPr sz="1200" b="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area</a:t>
                      </a:r>
                      <a:r>
                        <a:rPr sz="1200" b="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pedagogica</a:t>
                      </a:r>
                      <a:endParaRPr sz="1200" b="0" dirty="0">
                        <a:latin typeface="Calibri"/>
                        <a:cs typeface="Calibri"/>
                      </a:endParaRPr>
                    </a:p>
                  </a:txBody>
                  <a:tcPr marL="0" marR="0" marT="12573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M-PED/01-02-04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640173"/>
                  </a:ext>
                </a:extLst>
              </a:tr>
              <a:tr h="397077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b="0" spc="-5" dirty="0">
                          <a:latin typeface="Calibri"/>
                          <a:cs typeface="Calibri"/>
                        </a:rPr>
                        <a:t>Formazione</a:t>
                      </a:r>
                      <a:r>
                        <a:rPr sz="1200" b="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inclusiva</a:t>
                      </a:r>
                      <a:r>
                        <a:rPr sz="1200" b="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persone</a:t>
                      </a:r>
                      <a:r>
                        <a:rPr sz="1200" b="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con</a:t>
                      </a:r>
                      <a:r>
                        <a:rPr sz="1200" b="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BES</a:t>
                      </a:r>
                      <a:endParaRPr sz="1200" b="0" dirty="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M-PED/03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476564"/>
                  </a:ext>
                </a:extLst>
              </a:tr>
              <a:tr h="393489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it-IT" sz="1200" b="0" dirty="0">
                          <a:latin typeface="Calibri"/>
                          <a:cs typeface="Calibri"/>
                        </a:rPr>
                        <a:t>Discipline</a:t>
                      </a:r>
                      <a:r>
                        <a:rPr sz="1200" b="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area</a:t>
                      </a:r>
                      <a:r>
                        <a:rPr sz="1200" b="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linguistico-digitale</a:t>
                      </a:r>
                      <a:endParaRPr sz="1200" b="0" dirty="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+mn-lt"/>
                          <a:cs typeface="Calibri"/>
                        </a:rPr>
                        <a:t>M-PED/03,</a:t>
                      </a:r>
                      <a:r>
                        <a:rPr lang="en-US" sz="140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400" spc="-5" dirty="0">
                          <a:latin typeface="+mn-lt"/>
                          <a:cs typeface="Calibri"/>
                        </a:rPr>
                        <a:t>INF/01,</a:t>
                      </a:r>
                      <a:r>
                        <a:rPr lang="en-US" sz="140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400" spc="-5" dirty="0">
                          <a:latin typeface="+mn-lt"/>
                          <a:cs typeface="Calibri"/>
                        </a:rPr>
                        <a:t>ING-INF/05,</a:t>
                      </a:r>
                      <a:r>
                        <a:rPr lang="en-US" sz="1400" spc="-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400" spc="-5" dirty="0">
                          <a:latin typeface="+mn-lt"/>
                          <a:cs typeface="Calibri"/>
                        </a:rPr>
                        <a:t>L-LIN/02</a:t>
                      </a:r>
                      <a:endParaRPr lang="en-US" sz="1400" dirty="0">
                        <a:latin typeface="+mn-lt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915069"/>
                  </a:ext>
                </a:extLst>
              </a:tr>
              <a:tr h="393489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b="0" dirty="0">
                          <a:latin typeface="Calibri"/>
                          <a:cs typeface="Calibri"/>
                        </a:rPr>
                        <a:t>Discipline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 psico-socio-antropologiche</a:t>
                      </a:r>
                      <a:endParaRPr sz="1200" b="0" dirty="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latin typeface="+mn-lt"/>
                          <a:cs typeface="Calibri"/>
                        </a:rPr>
                        <a:t>M-PSI/01,</a:t>
                      </a:r>
                      <a:r>
                        <a:rPr lang="it-IT" sz="1400" spc="-3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it-IT" sz="1400" dirty="0">
                          <a:latin typeface="+mn-lt"/>
                          <a:cs typeface="Calibri"/>
                        </a:rPr>
                        <a:t>M-PSI/04,</a:t>
                      </a:r>
                      <a:r>
                        <a:rPr lang="it-IT" sz="1400" spc="-3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it-IT" sz="1400" spc="-5" dirty="0">
                          <a:latin typeface="+mn-lt"/>
                          <a:cs typeface="Calibri"/>
                        </a:rPr>
                        <a:t>SPS/08,</a:t>
                      </a:r>
                      <a:r>
                        <a:rPr lang="it-IT" sz="140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it-IT" sz="1400" dirty="0">
                          <a:latin typeface="+mn-lt"/>
                          <a:cs typeface="Calibri"/>
                        </a:rPr>
                        <a:t>M-DEA/01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685074"/>
                  </a:ext>
                </a:extLst>
              </a:tr>
              <a:tr h="419092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b="0" spc="-5" dirty="0">
                          <a:latin typeface="Calibri"/>
                          <a:cs typeface="Calibri"/>
                        </a:rPr>
                        <a:t>Metodologie</a:t>
                      </a:r>
                      <a:r>
                        <a:rPr sz="1200" b="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didattiche</a:t>
                      </a:r>
                      <a:r>
                        <a:rPr lang="it-IT" sz="1200" b="0" spc="-25" dirty="0">
                          <a:latin typeface="Calibri"/>
                          <a:cs typeface="Calibri"/>
                        </a:rPr>
                        <a:t>: </a:t>
                      </a:r>
                      <a:r>
                        <a:rPr lang="it-IT" sz="1200" b="0" spc="-25" dirty="0">
                          <a:latin typeface="+mn-lt"/>
                          <a:cs typeface="Calibri"/>
                        </a:rPr>
                        <a:t> introduzione ai modelli di mediazione didattica per la secondaria</a:t>
                      </a:r>
                      <a:endParaRPr sz="1200" b="0" dirty="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/>
                        <a:t>M-PED/03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633960"/>
                  </a:ext>
                </a:extLst>
              </a:tr>
              <a:tr h="312141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b="0" dirty="0">
                          <a:latin typeface="Calibri"/>
                          <a:cs typeface="Calibri"/>
                        </a:rPr>
                        <a:t>Discipline</a:t>
                      </a:r>
                      <a:r>
                        <a:rPr sz="1200" b="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legislazione</a:t>
                      </a:r>
                      <a:r>
                        <a:rPr sz="1200" b="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scolastica</a:t>
                      </a:r>
                      <a:endParaRPr sz="1200" b="0" dirty="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spc="-5" dirty="0">
                          <a:latin typeface="+mn-lt"/>
                          <a:cs typeface="Calibri"/>
                        </a:rPr>
                        <a:t>IUS/09</a:t>
                      </a:r>
                      <a:endParaRPr lang="it-IT" sz="1400" dirty="0">
                        <a:latin typeface="+mn-lt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6894647"/>
                  </a:ext>
                </a:extLst>
              </a:tr>
              <a:tr h="597621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11430" marR="35750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b="0" spc="-5" dirty="0">
                          <a:latin typeface="Calibri"/>
                          <a:cs typeface="Calibri"/>
                        </a:rPr>
                        <a:t>Didattiche delle </a:t>
                      </a:r>
                      <a:r>
                        <a:rPr sz="1200" b="0" dirty="0">
                          <a:latin typeface="Calibri"/>
                          <a:cs typeface="Calibri"/>
                        </a:rPr>
                        <a:t>discipline e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metodologie </a:t>
                      </a:r>
                      <a:r>
                        <a:rPr sz="1200" b="0" dirty="0">
                          <a:latin typeface="Calibri"/>
                          <a:cs typeface="Calibri"/>
                        </a:rPr>
                        <a:t>discipline di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riferimento </a:t>
                      </a:r>
                      <a:r>
                        <a:rPr sz="1200" b="0" spc="-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dirty="0">
                          <a:latin typeface="Calibri"/>
                          <a:cs typeface="Calibri"/>
                        </a:rPr>
                        <a:t>(delle</a:t>
                      </a:r>
                      <a:r>
                        <a:rPr sz="1200" b="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classi </a:t>
                      </a:r>
                      <a:r>
                        <a:rPr sz="1200" b="0" dirty="0">
                          <a:latin typeface="Calibri"/>
                          <a:cs typeface="Calibri"/>
                        </a:rPr>
                        <a:t>di</a:t>
                      </a:r>
                      <a:r>
                        <a:rPr sz="1200" b="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concorso)</a:t>
                      </a:r>
                      <a:endParaRPr sz="1200" b="0" dirty="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Differenti per ogni classe di concorso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792679"/>
                  </a:ext>
                </a:extLst>
              </a:tr>
              <a:tr h="749139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995"/>
                        </a:spcBef>
                      </a:pPr>
                      <a:r>
                        <a:rPr sz="1200" b="0" spc="-5" dirty="0">
                          <a:latin typeface="Calibri"/>
                          <a:cs typeface="Calibri"/>
                        </a:rPr>
                        <a:t>Tirocinio</a:t>
                      </a:r>
                      <a:r>
                        <a:rPr sz="1200" b="0" spc="-10" dirty="0">
                          <a:latin typeface="Calibri"/>
                          <a:cs typeface="Calibri"/>
                        </a:rPr>
                        <a:t> diretto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10" dirty="0">
                          <a:latin typeface="Calibri"/>
                          <a:cs typeface="Calibri"/>
                        </a:rPr>
                        <a:t>indiretto</a:t>
                      </a:r>
                      <a:endParaRPr sz="1200" b="0" dirty="0">
                        <a:latin typeface="Calibri"/>
                        <a:cs typeface="Calibri"/>
                      </a:endParaRPr>
                    </a:p>
                  </a:txBody>
                  <a:tcPr marL="0" marR="0" marT="12636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latin typeface="+mn-lt"/>
                          <a:cs typeface="Calibri"/>
                        </a:rPr>
                        <a:t>15</a:t>
                      </a:r>
                      <a:r>
                        <a:rPr lang="it-IT" sz="1400" spc="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it-IT" sz="1400" spc="-5" dirty="0">
                          <a:latin typeface="+mn-lt"/>
                          <a:cs typeface="Calibri"/>
                        </a:rPr>
                        <a:t>CFU</a:t>
                      </a:r>
                      <a:r>
                        <a:rPr lang="it-IT" sz="1400" spc="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it-IT" sz="1400" spc="-10" dirty="0">
                          <a:latin typeface="+mn-lt"/>
                          <a:cs typeface="Calibri"/>
                        </a:rPr>
                        <a:t>diretto</a:t>
                      </a:r>
                      <a:r>
                        <a:rPr lang="it-IT" sz="1400" spc="-3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it-IT" sz="1400" dirty="0">
                          <a:latin typeface="+mn-lt"/>
                          <a:cs typeface="Calibri"/>
                        </a:rPr>
                        <a:t>+</a:t>
                      </a:r>
                      <a:r>
                        <a:rPr lang="it-IT" sz="1400" spc="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it-IT" sz="1400" dirty="0">
                          <a:latin typeface="+mn-lt"/>
                          <a:cs typeface="Calibri"/>
                        </a:rPr>
                        <a:t>5</a:t>
                      </a:r>
                      <a:r>
                        <a:rPr lang="it-IT" sz="1400" spc="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it-IT" sz="1400" spc="-5" dirty="0">
                          <a:latin typeface="+mn-lt"/>
                          <a:cs typeface="Calibri"/>
                        </a:rPr>
                        <a:t>CFU</a:t>
                      </a:r>
                      <a:r>
                        <a:rPr lang="it-IT" sz="1400" spc="2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it-IT" sz="1400" spc="-10" dirty="0">
                          <a:latin typeface="+mn-lt"/>
                          <a:cs typeface="Calibri"/>
                        </a:rPr>
                        <a:t>indiretto</a:t>
                      </a:r>
                      <a:r>
                        <a:rPr lang="it-IT" sz="1400" spc="-3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it-IT" sz="1400" spc="-5" dirty="0">
                          <a:latin typeface="+mn-lt"/>
                          <a:cs typeface="Calibri"/>
                        </a:rPr>
                        <a:t>(3</a:t>
                      </a:r>
                      <a:r>
                        <a:rPr lang="it-IT" sz="1400" spc="2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it-IT" sz="1400" spc="-5" dirty="0">
                          <a:latin typeface="+mn-lt"/>
                          <a:cs typeface="Calibri"/>
                        </a:rPr>
                        <a:t>CFU</a:t>
                      </a:r>
                      <a:r>
                        <a:rPr lang="it-IT" sz="140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it-IT" sz="1400" spc="-5" dirty="0">
                          <a:latin typeface="+mn-lt"/>
                          <a:cs typeface="Calibri"/>
                        </a:rPr>
                        <a:t>riservati</a:t>
                      </a:r>
                      <a:r>
                        <a:rPr lang="it-IT" sz="1400" spc="-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it-IT" sz="1400" spc="-5" dirty="0">
                          <a:latin typeface="+mn-lt"/>
                          <a:cs typeface="Calibri"/>
                        </a:rPr>
                        <a:t>attività</a:t>
                      </a:r>
                      <a:r>
                        <a:rPr lang="it-IT" sz="1400" spc="-3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it-IT" sz="1400" spc="-5" dirty="0">
                          <a:latin typeface="+mn-lt"/>
                          <a:cs typeface="Calibri"/>
                        </a:rPr>
                        <a:t>formative </a:t>
                      </a:r>
                      <a:r>
                        <a:rPr lang="it-IT" sz="1400" spc="-254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it-IT" sz="1400" spc="-5" dirty="0">
                          <a:latin typeface="+mn-lt"/>
                          <a:cs typeface="Calibri"/>
                        </a:rPr>
                        <a:t>inclusione</a:t>
                      </a:r>
                      <a:r>
                        <a:rPr lang="it-IT" sz="140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it-IT" sz="1400" spc="-10" dirty="0">
                          <a:latin typeface="+mn-lt"/>
                          <a:cs typeface="Calibri"/>
                        </a:rPr>
                        <a:t>scolastica)</a:t>
                      </a:r>
                      <a:endParaRPr lang="it-IT" sz="1400" dirty="0">
                        <a:latin typeface="+mn-lt"/>
                        <a:cs typeface="Calibri"/>
                      </a:endParaRPr>
                    </a:p>
                    <a:p>
                      <a:endParaRPr lang="it-IT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1736842"/>
                  </a:ext>
                </a:extLst>
              </a:tr>
            </a:tbl>
          </a:graphicData>
        </a:graphic>
      </p:graphicFrame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015EDA0-78C8-4753-BD6D-A45E382F9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C48C-1718-4E31-9433-D1C5AF25BB86}" type="slidenum">
              <a:rPr lang="it-IT" smtClean="0"/>
              <a:t>3</a:t>
            </a:fld>
            <a:endParaRPr lang="it-IT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E9A83F93-E8E9-4BC8-A77E-250F4CAEA9B9}"/>
              </a:ext>
            </a:extLst>
          </p:cNvPr>
          <p:cNvSpPr txBox="1">
            <a:spLocks/>
          </p:cNvSpPr>
          <p:nvPr/>
        </p:nvSpPr>
        <p:spPr>
          <a:xfrm>
            <a:off x="160867" y="6110816"/>
            <a:ext cx="6841067" cy="491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/>
              <a:t>            *  1 CFU di didattica corrisponde a 6 ore di attività      1CFU di tirocinio corrisponde a  12 ore di attività</a:t>
            </a:r>
          </a:p>
        </p:txBody>
      </p:sp>
    </p:spTree>
    <p:extLst>
      <p:ext uri="{BB962C8B-B14F-4D97-AF65-F5344CB8AC3E}">
        <p14:creationId xmlns:p14="http://schemas.microsoft.com/office/powerpoint/2010/main" val="1033832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01A4B3-0789-469F-9028-606ECAE19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600" dirty="0"/>
              <a:t>Piano di studi percorso 30 CFU (</a:t>
            </a:r>
            <a:r>
              <a:rPr lang="it-IT" sz="3600" dirty="0" err="1"/>
              <a:t>all</a:t>
            </a:r>
            <a:r>
              <a:rPr lang="it-IT" sz="3600" dirty="0"/>
              <a:t>. 2 DPCM 4/8/23)</a:t>
            </a:r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CAF5A73D-0326-4820-8E9C-EA82DF26C7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6995326"/>
              </p:ext>
            </p:extLst>
          </p:nvPr>
        </p:nvGraphicFramePr>
        <p:xfrm>
          <a:off x="727785" y="1567543"/>
          <a:ext cx="11000795" cy="4638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1945">
                  <a:extLst>
                    <a:ext uri="{9D8B030D-6E8A-4147-A177-3AD203B41FA5}">
                      <a16:colId xmlns:a16="http://schemas.microsoft.com/office/drawing/2014/main" val="1696997041"/>
                    </a:ext>
                  </a:extLst>
                </a:gridCol>
                <a:gridCol w="3153747">
                  <a:extLst>
                    <a:ext uri="{9D8B030D-6E8A-4147-A177-3AD203B41FA5}">
                      <a16:colId xmlns:a16="http://schemas.microsoft.com/office/drawing/2014/main" val="877318312"/>
                    </a:ext>
                  </a:extLst>
                </a:gridCol>
                <a:gridCol w="802433">
                  <a:extLst>
                    <a:ext uri="{9D8B030D-6E8A-4147-A177-3AD203B41FA5}">
                      <a16:colId xmlns:a16="http://schemas.microsoft.com/office/drawing/2014/main" val="2704218068"/>
                    </a:ext>
                  </a:extLst>
                </a:gridCol>
                <a:gridCol w="4562670">
                  <a:extLst>
                    <a:ext uri="{9D8B030D-6E8A-4147-A177-3AD203B41FA5}">
                      <a16:colId xmlns:a16="http://schemas.microsoft.com/office/drawing/2014/main" val="3322209029"/>
                    </a:ext>
                  </a:extLst>
                </a:gridCol>
              </a:tblGrid>
              <a:tr h="393489">
                <a:tc gridSpan="4">
                  <a:txBody>
                    <a:bodyPr/>
                    <a:lstStyle/>
                    <a:p>
                      <a:pPr algn="ctr"/>
                      <a:r>
                        <a:rPr lang="it-IT" dirty="0"/>
                        <a:t>30 cfu allegato 2 DPCM 04 agosto 2023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82016"/>
                  </a:ext>
                </a:extLst>
              </a:tr>
              <a:tr h="393489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Ambiti disciplinari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CFU 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SSD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8064213"/>
                  </a:ext>
                </a:extLst>
              </a:tr>
              <a:tr h="393489">
                <a:tc rowSpan="6">
                  <a:txBody>
                    <a:bodyPr/>
                    <a:lstStyle/>
                    <a:p>
                      <a:endParaRPr lang="it-IT" dirty="0"/>
                    </a:p>
                    <a:p>
                      <a:endParaRPr lang="it-IT" dirty="0"/>
                    </a:p>
                    <a:p>
                      <a:endParaRPr lang="it-IT" dirty="0"/>
                    </a:p>
                    <a:p>
                      <a:r>
                        <a:rPr lang="it-IT" dirty="0"/>
                        <a:t>AMBITI COMUNI A TUTTE LE CLASSI DI CONCORSO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200" b="0" dirty="0">
                          <a:latin typeface="Calibri"/>
                          <a:cs typeface="Calibri"/>
                        </a:rPr>
                        <a:t>Discipline</a:t>
                      </a:r>
                      <a:r>
                        <a:rPr sz="1200" b="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area</a:t>
                      </a:r>
                      <a:r>
                        <a:rPr sz="1200" b="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pedagogica</a:t>
                      </a:r>
                      <a:endParaRPr sz="1200" b="0" dirty="0">
                        <a:latin typeface="Calibri"/>
                        <a:cs typeface="Calibri"/>
                      </a:endParaRPr>
                    </a:p>
                  </a:txBody>
                  <a:tcPr marL="0" marR="0" marT="12573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M-PED/01-02-04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640173"/>
                  </a:ext>
                </a:extLst>
              </a:tr>
              <a:tr h="397077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b="0" spc="-5" dirty="0">
                          <a:latin typeface="Calibri"/>
                          <a:cs typeface="Calibri"/>
                        </a:rPr>
                        <a:t>Formazione</a:t>
                      </a:r>
                      <a:r>
                        <a:rPr sz="1200" b="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inclusiva</a:t>
                      </a:r>
                      <a:r>
                        <a:rPr sz="1200" b="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persone</a:t>
                      </a:r>
                      <a:r>
                        <a:rPr sz="1200" b="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con</a:t>
                      </a:r>
                      <a:r>
                        <a:rPr sz="1200" b="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BES</a:t>
                      </a:r>
                      <a:endParaRPr sz="1200" b="0" dirty="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M-PED/03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476564"/>
                  </a:ext>
                </a:extLst>
              </a:tr>
              <a:tr h="393489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it-IT" sz="1200" b="0" dirty="0">
                          <a:latin typeface="Calibri"/>
                          <a:cs typeface="Calibri"/>
                        </a:rPr>
                        <a:t>Discipline</a:t>
                      </a:r>
                      <a:r>
                        <a:rPr sz="1200" b="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area</a:t>
                      </a:r>
                      <a:r>
                        <a:rPr sz="1200" b="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linguistico-digitale</a:t>
                      </a:r>
                      <a:endParaRPr sz="1200" b="0" dirty="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+mn-lt"/>
                          <a:cs typeface="Calibri"/>
                        </a:rPr>
                        <a:t>M-PED/03,</a:t>
                      </a:r>
                      <a:r>
                        <a:rPr lang="en-US" sz="140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400" spc="-5" dirty="0">
                          <a:latin typeface="+mn-lt"/>
                          <a:cs typeface="Calibri"/>
                        </a:rPr>
                        <a:t>INF/01,</a:t>
                      </a:r>
                      <a:r>
                        <a:rPr lang="en-US" sz="140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400" spc="-5" dirty="0">
                          <a:latin typeface="+mn-lt"/>
                          <a:cs typeface="Calibri"/>
                        </a:rPr>
                        <a:t>ING-INF/05,</a:t>
                      </a:r>
                      <a:r>
                        <a:rPr lang="en-US" sz="1400" spc="-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400" spc="-5" dirty="0">
                          <a:latin typeface="+mn-lt"/>
                          <a:cs typeface="Calibri"/>
                        </a:rPr>
                        <a:t>L-LIN/02</a:t>
                      </a:r>
                      <a:endParaRPr lang="en-US" sz="1400" dirty="0">
                        <a:latin typeface="+mn-lt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915069"/>
                  </a:ext>
                </a:extLst>
              </a:tr>
              <a:tr h="393489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b="0" dirty="0">
                          <a:latin typeface="Calibri"/>
                          <a:cs typeface="Calibri"/>
                        </a:rPr>
                        <a:t>Discipline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 psico-socio-antropologiche</a:t>
                      </a:r>
                      <a:endParaRPr sz="1200" b="0" dirty="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latin typeface="+mn-lt"/>
                          <a:cs typeface="Calibri"/>
                        </a:rPr>
                        <a:t>M-PSI/01,</a:t>
                      </a:r>
                      <a:r>
                        <a:rPr lang="it-IT" sz="1400" spc="-3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it-IT" sz="1400" dirty="0">
                          <a:latin typeface="+mn-lt"/>
                          <a:cs typeface="Calibri"/>
                        </a:rPr>
                        <a:t>M-PSI/04,</a:t>
                      </a:r>
                      <a:r>
                        <a:rPr lang="it-IT" sz="1400" spc="-3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it-IT" sz="1400" spc="-5" dirty="0">
                          <a:latin typeface="+mn-lt"/>
                          <a:cs typeface="Calibri"/>
                        </a:rPr>
                        <a:t>SPS/08,</a:t>
                      </a:r>
                      <a:r>
                        <a:rPr lang="it-IT" sz="140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it-IT" sz="1400" dirty="0">
                          <a:latin typeface="+mn-lt"/>
                          <a:cs typeface="Calibri"/>
                        </a:rPr>
                        <a:t>M-DEA/01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685074"/>
                  </a:ext>
                </a:extLst>
              </a:tr>
              <a:tr h="419092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b="0" spc="-5" dirty="0">
                          <a:latin typeface="Calibri"/>
                          <a:cs typeface="Calibri"/>
                        </a:rPr>
                        <a:t>Metodologie</a:t>
                      </a:r>
                      <a:r>
                        <a:rPr sz="1200" b="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didattiche</a:t>
                      </a:r>
                      <a:r>
                        <a:rPr lang="it-IT" sz="1200" b="0" spc="-25" dirty="0">
                          <a:latin typeface="Calibri"/>
                          <a:cs typeface="Calibri"/>
                        </a:rPr>
                        <a:t>: </a:t>
                      </a:r>
                      <a:r>
                        <a:rPr lang="it-IT" sz="1200" b="0" spc="-25" dirty="0">
                          <a:latin typeface="+mn-lt"/>
                          <a:cs typeface="Calibri"/>
                        </a:rPr>
                        <a:t> introduzione ai modelli di mediazione didattica per la secondaria</a:t>
                      </a:r>
                      <a:endParaRPr sz="1200" b="0" dirty="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/>
                        <a:t>M-PED/03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633960"/>
                  </a:ext>
                </a:extLst>
              </a:tr>
              <a:tr h="312141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b="0" dirty="0">
                          <a:latin typeface="Calibri"/>
                          <a:cs typeface="Calibri"/>
                        </a:rPr>
                        <a:t>Discipline</a:t>
                      </a:r>
                      <a:r>
                        <a:rPr sz="1200" b="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legislazione</a:t>
                      </a:r>
                      <a:r>
                        <a:rPr sz="1200" b="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scolastica</a:t>
                      </a:r>
                      <a:endParaRPr sz="1200" b="0" dirty="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spc="-5" dirty="0">
                          <a:latin typeface="+mn-lt"/>
                          <a:cs typeface="Calibri"/>
                        </a:rPr>
                        <a:t>IUS/09</a:t>
                      </a:r>
                      <a:endParaRPr lang="it-IT" sz="1400" dirty="0">
                        <a:latin typeface="+mn-lt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6894647"/>
                  </a:ext>
                </a:extLst>
              </a:tr>
              <a:tr h="597621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11430" marR="35750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b="0" spc="-5" dirty="0">
                          <a:latin typeface="Calibri"/>
                          <a:cs typeface="Calibri"/>
                        </a:rPr>
                        <a:t>Didattiche delle </a:t>
                      </a:r>
                      <a:r>
                        <a:rPr sz="1200" b="0" dirty="0">
                          <a:latin typeface="Calibri"/>
                          <a:cs typeface="Calibri"/>
                        </a:rPr>
                        <a:t>discipline e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metodologie </a:t>
                      </a:r>
                      <a:r>
                        <a:rPr sz="1200" b="0" dirty="0">
                          <a:latin typeface="Calibri"/>
                          <a:cs typeface="Calibri"/>
                        </a:rPr>
                        <a:t>discipline di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riferimento </a:t>
                      </a:r>
                      <a:r>
                        <a:rPr sz="1200" b="0" spc="-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dirty="0">
                          <a:latin typeface="Calibri"/>
                          <a:cs typeface="Calibri"/>
                        </a:rPr>
                        <a:t>(delle</a:t>
                      </a:r>
                      <a:r>
                        <a:rPr sz="1200" b="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classi </a:t>
                      </a:r>
                      <a:r>
                        <a:rPr sz="1200" b="0" dirty="0">
                          <a:latin typeface="Calibri"/>
                          <a:cs typeface="Calibri"/>
                        </a:rPr>
                        <a:t>di</a:t>
                      </a:r>
                      <a:r>
                        <a:rPr sz="1200" b="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5" dirty="0">
                          <a:latin typeface="Calibri"/>
                          <a:cs typeface="Calibri"/>
                        </a:rPr>
                        <a:t>concorso)</a:t>
                      </a:r>
                      <a:endParaRPr sz="1200" b="0" dirty="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Differenti per ogni classe di concorso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792679"/>
                  </a:ext>
                </a:extLst>
              </a:tr>
              <a:tr h="749139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995"/>
                        </a:spcBef>
                      </a:pPr>
                      <a:r>
                        <a:rPr sz="1200" b="0" spc="-5" dirty="0" err="1">
                          <a:latin typeface="Calibri"/>
                          <a:cs typeface="Calibri"/>
                        </a:rPr>
                        <a:t>Tirocinio</a:t>
                      </a:r>
                      <a:r>
                        <a:rPr sz="1200" b="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-10" dirty="0" err="1">
                          <a:latin typeface="Calibri"/>
                          <a:cs typeface="Calibri"/>
                        </a:rPr>
                        <a:t>indiretto</a:t>
                      </a:r>
                      <a:endParaRPr sz="1200" b="0" dirty="0">
                        <a:latin typeface="Calibri"/>
                        <a:cs typeface="Calibri"/>
                      </a:endParaRPr>
                    </a:p>
                  </a:txBody>
                  <a:tcPr marL="0" marR="0" marT="12636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spc="-10" dirty="0">
                          <a:latin typeface="+mn-lt"/>
                          <a:cs typeface="Calibri"/>
                        </a:rPr>
                        <a:t>3 cfu dei 9 complessivi sono dedicati allo studio e alla preparazione dell’elaborato oggetto della prova scritta parte della </a:t>
                      </a:r>
                      <a:r>
                        <a:rPr lang="it-IT" sz="1400" spc="-10">
                          <a:latin typeface="+mn-lt"/>
                          <a:cs typeface="Calibri"/>
                        </a:rPr>
                        <a:t>prova finale </a:t>
                      </a:r>
                      <a:endParaRPr lang="it-IT" sz="1400" dirty="0">
                        <a:latin typeface="+mn-lt"/>
                        <a:cs typeface="Calibri"/>
                      </a:endParaRPr>
                    </a:p>
                    <a:p>
                      <a:endParaRPr lang="it-IT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1736842"/>
                  </a:ext>
                </a:extLst>
              </a:tr>
            </a:tbl>
          </a:graphicData>
        </a:graphic>
      </p:graphicFrame>
      <p:sp>
        <p:nvSpPr>
          <p:cNvPr id="6" name="Titolo 1">
            <a:extLst>
              <a:ext uri="{FF2B5EF4-FFF2-40B4-BE49-F238E27FC236}">
                <a16:creationId xmlns:a16="http://schemas.microsoft.com/office/drawing/2014/main" id="{27A5508E-0815-447C-B159-6F998CC58F6B}"/>
              </a:ext>
            </a:extLst>
          </p:cNvPr>
          <p:cNvSpPr txBox="1">
            <a:spLocks/>
          </p:cNvSpPr>
          <p:nvPr/>
        </p:nvSpPr>
        <p:spPr>
          <a:xfrm>
            <a:off x="203200" y="6087533"/>
            <a:ext cx="6841067" cy="491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/>
              <a:t>            *  1 CFU di didattica corrisponde a 6 ore di attività      1CFU di tirocinio corrisponde a  12 ore di attività</a:t>
            </a:r>
          </a:p>
        </p:txBody>
      </p:sp>
    </p:spTree>
    <p:extLst>
      <p:ext uri="{BB962C8B-B14F-4D97-AF65-F5344CB8AC3E}">
        <p14:creationId xmlns:p14="http://schemas.microsoft.com/office/powerpoint/2010/main" val="3414789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01A4B3-0789-469F-9028-606ECAE19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878" y="365125"/>
            <a:ext cx="10933922" cy="950491"/>
          </a:xfrm>
        </p:spPr>
        <p:txBody>
          <a:bodyPr>
            <a:normAutofit/>
          </a:bodyPr>
          <a:lstStyle/>
          <a:p>
            <a:pPr algn="ctr"/>
            <a:r>
              <a:rPr lang="it-IT" sz="2800" dirty="0"/>
              <a:t>Piano di studi percorso 36 CFU (articolo 14, comma 4 - </a:t>
            </a:r>
            <a:r>
              <a:rPr lang="it-IT" sz="2800" dirty="0" err="1"/>
              <a:t>all</a:t>
            </a:r>
            <a:r>
              <a:rPr lang="it-IT" sz="2800" dirty="0"/>
              <a:t>. 5 DPCM 4/8/23)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015EDA0-78C8-4753-BD6D-A45E382F9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C48C-1718-4E31-9433-D1C5AF25BB86}" type="slidenum">
              <a:rPr lang="it-IT" smtClean="0"/>
              <a:t>5</a:t>
            </a:fld>
            <a:endParaRPr lang="it-IT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B75CFF03-F076-44F7-A337-B38AC18A700E}"/>
              </a:ext>
            </a:extLst>
          </p:cNvPr>
          <p:cNvSpPr txBox="1">
            <a:spLocks/>
          </p:cNvSpPr>
          <p:nvPr/>
        </p:nvSpPr>
        <p:spPr>
          <a:xfrm>
            <a:off x="203200" y="6087533"/>
            <a:ext cx="6841067" cy="491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/>
              <a:t>            *  1 CFU di didattica corrisponde a 6 ore di attività      1CFU di tirocinio corrisponde a  12 ore di attività</a:t>
            </a:r>
          </a:p>
        </p:txBody>
      </p:sp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FF365EDE-3C8D-4A10-8D4F-F3BB20A45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655888"/>
              </p:ext>
            </p:extLst>
          </p:nvPr>
        </p:nvGraphicFramePr>
        <p:xfrm>
          <a:off x="629039" y="1443565"/>
          <a:ext cx="10515600" cy="404604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149096">
                  <a:extLst>
                    <a:ext uri="{9D8B030D-6E8A-4147-A177-3AD203B41FA5}">
                      <a16:colId xmlns:a16="http://schemas.microsoft.com/office/drawing/2014/main" val="3709393484"/>
                    </a:ext>
                  </a:extLst>
                </a:gridCol>
                <a:gridCol w="3140065">
                  <a:extLst>
                    <a:ext uri="{9D8B030D-6E8A-4147-A177-3AD203B41FA5}">
                      <a16:colId xmlns:a16="http://schemas.microsoft.com/office/drawing/2014/main" val="2683083524"/>
                    </a:ext>
                  </a:extLst>
                </a:gridCol>
                <a:gridCol w="1380067">
                  <a:extLst>
                    <a:ext uri="{9D8B030D-6E8A-4147-A177-3AD203B41FA5}">
                      <a16:colId xmlns:a16="http://schemas.microsoft.com/office/drawing/2014/main" val="488523507"/>
                    </a:ext>
                  </a:extLst>
                </a:gridCol>
                <a:gridCol w="3846372">
                  <a:extLst>
                    <a:ext uri="{9D8B030D-6E8A-4147-A177-3AD203B41FA5}">
                      <a16:colId xmlns:a16="http://schemas.microsoft.com/office/drawing/2014/main" val="4230386817"/>
                    </a:ext>
                  </a:extLst>
                </a:gridCol>
              </a:tblGrid>
              <a:tr h="377976">
                <a:tc gridSpan="4">
                  <a:txBody>
                    <a:bodyPr/>
                    <a:lstStyle/>
                    <a:p>
                      <a:pPr marL="29210" algn="ctr">
                        <a:spcBef>
                          <a:spcPts val="275"/>
                        </a:spcBef>
                        <a:spcAft>
                          <a:spcPts val="0"/>
                        </a:spcAft>
                      </a:pP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1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297948"/>
                  </a:ext>
                </a:extLst>
              </a:tr>
              <a:tr h="376718">
                <a:tc>
                  <a:txBody>
                    <a:bodyPr/>
                    <a:lstStyle/>
                    <a:p>
                      <a:pPr marL="17780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6520"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Ambiti</a:t>
                      </a:r>
                      <a:r>
                        <a:rPr lang="it-IT" sz="1400" spc="-3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1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disciplinari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r>
                        <a:rPr lang="it-IT" sz="1400" spc="-2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CFU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" algn="ctr"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r>
                        <a:rPr lang="it-IT" sz="1400" spc="-2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SSD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4405557"/>
                  </a:ext>
                </a:extLst>
              </a:tr>
              <a:tr h="377976">
                <a:tc rowSpan="4">
                  <a:txBody>
                    <a:bodyPr/>
                    <a:lstStyle/>
                    <a:p>
                      <a:pPr marL="17780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97155" marR="594360" algn="just">
                        <a:lnSpc>
                          <a:spcPct val="9700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AMBITI COMUNI A TUTTE</a:t>
                      </a:r>
                      <a:r>
                        <a:rPr lang="it-IT" sz="1400" spc="-5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</a:t>
                      </a:r>
                      <a:r>
                        <a:rPr lang="it-IT" sz="1400" spc="-6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CLASSI</a:t>
                      </a:r>
                      <a:r>
                        <a:rPr lang="it-IT" sz="1400" spc="-4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 </a:t>
                      </a:r>
                      <a:r>
                        <a:rPr lang="it-IT" sz="1400" spc="-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CONCORSO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17780">
                        <a:spcBef>
                          <a:spcPts val="930"/>
                        </a:spcBef>
                        <a:spcAft>
                          <a:spcPts val="0"/>
                        </a:spcAft>
                      </a:pPr>
                      <a:r>
                        <a:rPr lang="it-IT" sz="1400" spc="-1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Discipline</a:t>
                      </a:r>
                      <a:r>
                        <a:rPr lang="it-IT" sz="1400" spc="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1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area</a:t>
                      </a:r>
                      <a:r>
                        <a:rPr lang="it-IT" sz="1400" spc="-5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1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pedagogica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99695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it-IT" sz="1400" spc="-2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97790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it-IT" sz="1400" spc="-2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M-PED/01-02-</a:t>
                      </a:r>
                      <a:r>
                        <a:rPr lang="it-IT" sz="1400" spc="-2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04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6238584"/>
                  </a:ext>
                </a:extLst>
              </a:tr>
              <a:tr h="37797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Discipline</a:t>
                      </a:r>
                      <a:r>
                        <a:rPr lang="it-IT" sz="14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area</a:t>
                      </a:r>
                      <a:r>
                        <a:rPr lang="it-IT" sz="14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linguistico-digitale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99695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it-IT" sz="1400" spc="-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97790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it-IT" sz="1400" spc="-2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M-PED/03,</a:t>
                      </a:r>
                      <a:r>
                        <a:rPr lang="it-IT" sz="1400" spc="6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2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INF/01,</a:t>
                      </a:r>
                      <a:r>
                        <a:rPr lang="it-IT" sz="1400" spc="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2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ING-INF/05,</a:t>
                      </a:r>
                      <a:r>
                        <a:rPr lang="it-IT" sz="1400" spc="-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2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L-LIN/02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633856"/>
                  </a:ext>
                </a:extLst>
              </a:tr>
              <a:tr h="53937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">
                        <a:lnSpc>
                          <a:spcPct val="96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it-IT" sz="1400" spc="-1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Metodologie</a:t>
                      </a:r>
                      <a:r>
                        <a:rPr lang="it-IT" sz="1400" spc="-7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1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didattiche:</a:t>
                      </a:r>
                      <a:r>
                        <a:rPr lang="it-IT" sz="1400" spc="-6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1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introduzione</a:t>
                      </a:r>
                      <a:r>
                        <a:rPr lang="it-IT" sz="1400" spc="-9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1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ai</a:t>
                      </a:r>
                      <a:r>
                        <a:rPr lang="it-IT" sz="1400" spc="-7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1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modelli</a:t>
                      </a:r>
                      <a:r>
                        <a:rPr lang="it-IT" sz="1400" spc="-6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1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 </a:t>
                      </a: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mediazione didattica per la secondaria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99695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it-IT" sz="1400" spc="-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97790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it-IT" sz="1400" spc="-1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M-PED/03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9573007"/>
                  </a:ext>
                </a:extLst>
              </a:tr>
              <a:tr h="54589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"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it-IT" sz="1400" spc="-1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Discipline</a:t>
                      </a:r>
                      <a:r>
                        <a:rPr lang="it-IT" sz="1400" spc="4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1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legislazione</a:t>
                      </a:r>
                      <a:r>
                        <a:rPr lang="it-IT" sz="1400" spc="4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1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scolastica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99695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it-IT" sz="1400" spc="-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97790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it-IT" sz="1400" spc="-1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IUS/09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7760336"/>
                  </a:ext>
                </a:extLst>
              </a:tr>
              <a:tr h="642272">
                <a:tc rowSpan="2">
                  <a:txBody>
                    <a:bodyPr/>
                    <a:lstStyle/>
                    <a:p>
                      <a:pPr marL="17780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7780" marR="93980">
                        <a:lnSpc>
                          <a:spcPct val="98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it-IT" sz="1400" spc="-1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Didattiche</a:t>
                      </a:r>
                      <a:r>
                        <a:rPr lang="it-IT" sz="1400" spc="-2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1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delle</a:t>
                      </a:r>
                      <a:r>
                        <a:rPr lang="it-IT" sz="1400" spc="-2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1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discipline e</a:t>
                      </a:r>
                      <a:r>
                        <a:rPr lang="it-IT" sz="1400" spc="-4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1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metodologie </a:t>
                      </a: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discipline di riferimento (delle classi di</a:t>
                      </a:r>
                    </a:p>
                    <a:p>
                      <a:pPr marL="17780">
                        <a:lnSpc>
                          <a:spcPts val="1395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it-IT" sz="1400" spc="-1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concorso)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99695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it-IT" sz="1400" spc="-2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Differenti</a:t>
                      </a:r>
                      <a:r>
                        <a:rPr lang="it-IT" sz="1400" spc="-4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</a:t>
                      </a:r>
                      <a:r>
                        <a:rPr lang="it-IT" sz="1400" spc="-5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ogni</a:t>
                      </a:r>
                      <a:r>
                        <a:rPr lang="it-IT" sz="1400" spc="-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classe</a:t>
                      </a:r>
                      <a:r>
                        <a:rPr lang="it-IT" sz="1400" spc="-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</a:t>
                      </a:r>
                      <a:r>
                        <a:rPr lang="it-IT" sz="1400" spc="-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1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concorso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3077990"/>
                  </a:ext>
                </a:extLst>
              </a:tr>
              <a:tr h="73268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">
                        <a:spcBef>
                          <a:spcPts val="940"/>
                        </a:spcBef>
                        <a:spcAft>
                          <a:spcPts val="0"/>
                        </a:spcAft>
                      </a:pPr>
                      <a:endParaRPr lang="it-IT" sz="1400" spc="-1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spcBef>
                          <a:spcPts val="940"/>
                        </a:spcBef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Tirocinio</a:t>
                      </a:r>
                      <a:r>
                        <a:rPr lang="it-IT" sz="1400" spc="-4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diretto</a:t>
                      </a:r>
                      <a:r>
                        <a:rPr lang="it-IT" sz="1400" spc="-6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it-IT" sz="14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indiretto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99695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it-IT" sz="1400" spc="-2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9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it-IT" sz="1400" spc="-8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CFU</a:t>
                      </a:r>
                      <a:r>
                        <a:rPr lang="it-IT" sz="1400" spc="-8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diretto</a:t>
                      </a:r>
                      <a:r>
                        <a:rPr lang="it-IT" sz="1400" spc="-8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it-IT" sz="1400" spc="-8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it-IT" sz="1400" spc="-8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CFU</a:t>
                      </a:r>
                      <a:r>
                        <a:rPr lang="it-IT" sz="1400" spc="-8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indiretto</a:t>
                      </a:r>
                      <a:r>
                        <a:rPr lang="it-IT" sz="1400" spc="-7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(3</a:t>
                      </a:r>
                      <a:r>
                        <a:rPr lang="it-IT" sz="1400" spc="-7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CFU</a:t>
                      </a:r>
                      <a:r>
                        <a:rPr lang="it-IT" sz="1400" spc="-8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riservati</a:t>
                      </a:r>
                      <a:r>
                        <a:rPr lang="it-IT" sz="1400" spc="-9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attività formative inclusione scolastica)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3396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3074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91C75C-ED30-423F-B8ED-185BD0409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Piano di studi percorso 30 CFU (ART. 13 DPCM 4/8/23)</a:t>
            </a:r>
            <a:br>
              <a:rPr lang="it-IT" sz="3600" dirty="0"/>
            </a:br>
            <a:endParaRPr lang="it-IT" sz="3600" dirty="0"/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8BBABBAD-1B83-460A-A4F2-C7456C4FBA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648" y="1574297"/>
            <a:ext cx="11052987" cy="4159779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C810FDC-1B70-4556-99ED-999542ADA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C48C-1718-4E31-9433-D1C5AF25BB86}" type="slidenum">
              <a:rPr lang="it-IT" smtClean="0"/>
              <a:t>6</a:t>
            </a:fld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0B7C8BB-217E-428B-B17E-88B7DAA8799B}"/>
              </a:ext>
            </a:extLst>
          </p:cNvPr>
          <p:cNvSpPr/>
          <p:nvPr/>
        </p:nvSpPr>
        <p:spPr>
          <a:xfrm>
            <a:off x="212648" y="5987017"/>
            <a:ext cx="4942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3525">
              <a:spcBef>
                <a:spcPts val="1735"/>
              </a:spcBef>
              <a:spcAft>
                <a:spcPts val="0"/>
              </a:spcAft>
            </a:pPr>
            <a:r>
              <a:rPr lang="it-IT" dirty="0">
                <a:latin typeface="Calibri Light" panose="020F03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it-IT" spc="155" dirty="0">
                <a:latin typeface="Calibri Light" panose="020F03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u="sng" dirty="0">
                <a:latin typeface="Calibri Light" panose="020F03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it-IT" u="sng" spc="-75" dirty="0">
                <a:latin typeface="Calibri Light" panose="020F03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u="sng" dirty="0">
                <a:latin typeface="Calibri Light" panose="020F03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CFU</a:t>
            </a:r>
            <a:r>
              <a:rPr lang="it-IT" u="sng" spc="-100" dirty="0">
                <a:latin typeface="Calibri Light" panose="020F03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u="sng" dirty="0">
                <a:latin typeface="Calibri Light" panose="020F03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</a:t>
            </a:r>
            <a:r>
              <a:rPr lang="it-IT" u="sng" spc="-60" dirty="0">
                <a:latin typeface="Calibri Light" panose="020F03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u="sng" dirty="0">
                <a:latin typeface="Calibri Light" panose="020F03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didattica</a:t>
            </a:r>
            <a:r>
              <a:rPr lang="it-IT" u="sng" spc="-70" dirty="0">
                <a:latin typeface="Calibri Light" panose="020F03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u="sng" dirty="0">
                <a:latin typeface="Calibri Light" panose="020F03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corrisponde</a:t>
            </a:r>
            <a:r>
              <a:rPr lang="it-IT" u="sng" spc="-80" dirty="0">
                <a:latin typeface="Calibri Light" panose="020F03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u="sng" dirty="0">
                <a:latin typeface="Calibri Light" panose="020F03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it-IT" u="sng" spc="-80" dirty="0">
                <a:latin typeface="Calibri Light" panose="020F03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u="sng" dirty="0">
                <a:latin typeface="Calibri Light" panose="020F03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it-IT" u="sng" spc="-60" dirty="0">
                <a:latin typeface="Calibri Light" panose="020F03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u="sng" dirty="0">
                <a:latin typeface="Calibri Light" panose="020F03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ore</a:t>
            </a:r>
            <a:r>
              <a:rPr lang="it-IT" u="sng" spc="-85" dirty="0">
                <a:latin typeface="Calibri Light" panose="020F03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u="sng" dirty="0">
                <a:latin typeface="Calibri Light" panose="020F03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</a:t>
            </a:r>
            <a:r>
              <a:rPr lang="it-IT" u="sng" spc="-75" dirty="0">
                <a:latin typeface="Calibri Light" panose="020F03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u="sng" spc="-10" dirty="0">
                <a:latin typeface="Calibri Light" panose="020F03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attività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6800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240</TotalTime>
  <Words>550</Words>
  <Application>Microsoft Office PowerPoint</Application>
  <PresentationFormat>Widescreen</PresentationFormat>
  <Paragraphs>108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Roboto</vt:lpstr>
      <vt:lpstr>Times New Roman</vt:lpstr>
      <vt:lpstr>Tema di Office</vt:lpstr>
      <vt:lpstr>Presentazione standard di PowerPoint</vt:lpstr>
      <vt:lpstr>I percorsi abilitanti</vt:lpstr>
      <vt:lpstr>Piano di studi percorso 60 CFU (all. 1 DPCM 4/8/23)</vt:lpstr>
      <vt:lpstr>Piano di studi percorso 30 CFU (all. 2 DPCM 4/8/23)</vt:lpstr>
      <vt:lpstr>Piano di studi percorso 36 CFU (articolo 14, comma 4 - all. 5 DPCM 4/8/23)</vt:lpstr>
      <vt:lpstr>Piano di studi percorso 30 CFU (ART. 13 DPCM 4/8/23)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Iandiorio Emilia</dc:creator>
  <cp:lastModifiedBy>Iandiorio Emilia</cp:lastModifiedBy>
  <cp:revision>31</cp:revision>
  <dcterms:created xsi:type="dcterms:W3CDTF">2024-03-05T09:19:38Z</dcterms:created>
  <dcterms:modified xsi:type="dcterms:W3CDTF">2025-10-29T13:48:09Z</dcterms:modified>
</cp:coreProperties>
</file>